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12_49467108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7" r:id="rId4"/>
    <p:sldId id="258" r:id="rId5"/>
    <p:sldId id="259" r:id="rId6"/>
    <p:sldId id="260" r:id="rId7"/>
    <p:sldId id="263" r:id="rId8"/>
    <p:sldId id="261" r:id="rId9"/>
    <p:sldId id="262" r:id="rId10"/>
    <p:sldId id="264" r:id="rId11"/>
    <p:sldId id="265" r:id="rId12"/>
    <p:sldId id="266" r:id="rId13"/>
    <p:sldId id="271" r:id="rId14"/>
    <p:sldId id="274" r:id="rId15"/>
    <p:sldId id="273" r:id="rId16"/>
    <p:sldId id="268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E572C91-AE0E-827C-A7F4-D08B87432C50}" name="Александр Андреев" initials="АА" userId="81c2019969a1009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681" autoAdjust="0"/>
  </p:normalViewPr>
  <p:slideViewPr>
    <p:cSldViewPr snapToGrid="0">
      <p:cViewPr varScale="1">
        <p:scale>
          <a:sx n="65" d="100"/>
          <a:sy n="65" d="100"/>
        </p:scale>
        <p:origin x="724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modernComment_112_4946710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2F837B-F659-46D7-B458-07E9A78ECF6F}" authorId="{FE572C91-AE0E-827C-A7F4-D08B87432C50}" created="2024-12-11T19:14:25.180">
    <pc:sldMkLst xmlns:pc="http://schemas.microsoft.com/office/powerpoint/2013/main/command">
      <pc:docMk/>
      <pc:sldMk cId="1229353224" sldId="274"/>
    </pc:sldMkLst>
    <p188:replyLst>
      <p188:reply id="{4B743BC8-2ECD-4137-94D6-7F177713C32D}" authorId="{FE572C91-AE0E-827C-A7F4-D08B87432C50}" created="2024-12-11T19:14:28.419">
        <p188:txBody>
          <a:bodyPr/>
          <a:lstStyle/>
          <a:p>
            <a:r>
              <a:rPr lang="ru-RU"/>
              <a:t>Одним из примеров применения автономных систем является проект «Автоматическая колокольня» — современное решение для сохранения духовных традиций. Эта система демонстрирует возможности робототехники в воспроизведении звуковых мелодий с использованием сервомоторов и микроконтроллера Arduino Nano. Благодаря своему уникальному подходу, проект сочетает технологии будущего с ценностями прошлого, способствуя поддержанию культурного наследия и популяризации автоматизации в духовной сфере.</a:t>
            </a:r>
          </a:p>
        </p188:txBody>
      </p188:reply>
    </p188:replyLst>
    <p188:txBody>
      <a:bodyPr/>
      <a:lstStyle/>
      <a:p>
        <a:r>
          <a:rPr lang="ru-RU"/>
          <a:t>Слайд</a:t>
        </a:r>
      </a:p>
    </p188:txBody>
  </p188:cm>
</p188:cmLst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269095-47E1-43E8-8640-AEF442992407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33BD68-3DC8-4CBF-BB59-7E7893D86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3490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33BD68-3DC8-4CBF-BB59-7E7893D86E7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6539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33BD68-3DC8-4CBF-BB59-7E7893D86E7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3602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Современное решение для сохранения духовных традиций. Эта система демонстрирует возможности робототехники в воспроизведении звуковых мелодий на колоколах. Проект сочетает технологии будущего с ценностями прошлого, способствует поддержанию культурного наследия и популяризации автоматизации в духовной сфере.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33BD68-3DC8-4CBF-BB59-7E7893D86E7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7789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33BD68-3DC8-4CBF-BB59-7E7893D86E7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1159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2_4946710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file:///C:\Users\1\Desktop\project\main.exe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guis.com/topics/pyqt6/2/" TargetMode="External"/><Relationship Id="rId2" Type="http://schemas.openxmlformats.org/officeDocument/2006/relationships/hyperlink" Target="https://www.google.com/imgres?q=%D0%BB%D0%BE%D0%B3%D0%BE%D1%82%D0%B8%D0%BF%20python%20png&amp;imgurl=https%3A%2F%2Fupload.wikimedia.org%2Fwikipedia%2Fcommons%2Fthumb%2Ff%2Ff8%2FPython_logo_and_wordmark.svg%2F2560px-Python_logo_and_wordmark.svg.png&amp;imgrefurl=https%3A%2F%2Fru.m.wikipedia.org%2Fwiki%2F%25D0%25A4%25D0%25B0%25D0%25B9%25D0%25BB%3APython_logo_and_wordmark.svg&amp;docid=yCnRUfhykzBzOM&amp;tbnid=9UFc6CKWOJKyrM&amp;vet=12ahUKEwjMhsDBwpuKAxUeHBAIHVvOOPMQM3oECBwQAA..i&amp;w=2560&amp;h=759&amp;hcb=2&amp;ved=2ahUKEwjMhsDBwpuKAxUeHBAIHVvOOPMQM3oECBwQA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ms.yandex.ru/" TargetMode="External"/><Relationship Id="rId4" Type="http://schemas.openxmlformats.org/officeDocument/2006/relationships/hyperlink" Target="https://encrypted-tbn2.gstatic.com/images?q=tbn:ANd9GcT6gzTs4M2md8dssx_8ntNJ0tfll6gotLJDSw9r1InzNWNMQxti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3D5179-5E85-C8F2-483E-4980CA043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972" y="1372480"/>
            <a:ext cx="9448800" cy="1825096"/>
          </a:xfrm>
        </p:spPr>
        <p:txBody>
          <a:bodyPr/>
          <a:lstStyle/>
          <a:p>
            <a:r>
              <a:rPr lang="ru-RU" dirty="0"/>
              <a:t>Автоматическая колокольня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36348C4-F575-E8D2-2A8A-8219D64F4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3200" y="4571998"/>
            <a:ext cx="9448800" cy="913522"/>
          </a:xfrm>
        </p:spPr>
        <p:txBody>
          <a:bodyPr>
            <a:noAutofit/>
          </a:bodyPr>
          <a:lstStyle/>
          <a:p>
            <a:pPr algn="r"/>
            <a:r>
              <a:rPr lang="ru-RU" dirty="0">
                <a:solidFill>
                  <a:schemeClr val="tx2"/>
                </a:solidFill>
                <a:ea typeface="Microsoft Yi Baiti" panose="03000500000000000000" pitchFamily="66" charset="0"/>
              </a:rPr>
              <a:t>Выполнил ученик </a:t>
            </a:r>
            <a:r>
              <a:rPr lang="ru-RU" i="0" dirty="0">
                <a:solidFill>
                  <a:schemeClr val="tx2"/>
                </a:solidFill>
                <a:effectLst/>
                <a:latin typeface="Montserrat" panose="020F0502020204030204" pitchFamily="2" charset="-52"/>
                <a:ea typeface="Microsoft Yi Baiti" panose="03000500000000000000" pitchFamily="66" charset="0"/>
              </a:rPr>
              <a:t>МАОУ "Лицей №14 имени Заслуженного учителя Российской Федерации А.М. Кузьмина</a:t>
            </a:r>
            <a:r>
              <a:rPr lang="en-US" i="0" dirty="0">
                <a:solidFill>
                  <a:schemeClr val="tx2"/>
                </a:solidFill>
                <a:effectLst/>
                <a:latin typeface="Montserrat" panose="020F0502020204030204" pitchFamily="2" charset="-52"/>
                <a:ea typeface="Microsoft Yi Baiti" panose="03000500000000000000" pitchFamily="66" charset="0"/>
              </a:rPr>
              <a:t>”, </a:t>
            </a:r>
            <a:r>
              <a:rPr lang="ru-RU" dirty="0">
                <a:solidFill>
                  <a:schemeClr val="tx2"/>
                </a:solidFill>
                <a:ea typeface="Microsoft Yi Baiti" panose="03000500000000000000" pitchFamily="66" charset="0"/>
              </a:rPr>
              <a:t>8К класса</a:t>
            </a:r>
            <a:r>
              <a:rPr lang="en-US" dirty="0">
                <a:solidFill>
                  <a:schemeClr val="tx2"/>
                </a:solidFill>
                <a:ea typeface="Microsoft Yi Baiti" panose="03000500000000000000" pitchFamily="66" charset="0"/>
              </a:rPr>
              <a:t>, </a:t>
            </a:r>
          </a:p>
          <a:p>
            <a:pPr algn="r"/>
            <a:r>
              <a:rPr lang="ru-RU" dirty="0">
                <a:solidFill>
                  <a:schemeClr val="tx2"/>
                </a:solidFill>
                <a:ea typeface="Microsoft Yi Baiti" panose="03000500000000000000" pitchFamily="66" charset="0"/>
              </a:rPr>
              <a:t>Андреев Александр</a:t>
            </a:r>
          </a:p>
        </p:txBody>
      </p:sp>
    </p:spTree>
    <p:extLst>
      <p:ext uri="{BB962C8B-B14F-4D97-AF65-F5344CB8AC3E}">
        <p14:creationId xmlns:p14="http://schemas.microsoft.com/office/powerpoint/2010/main" val="416838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A37018-5705-AAEF-9061-0A0E852FD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Протокол общения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EBACDC-4472-A375-DABB-4A19F213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Компьютер </a:t>
            </a:r>
            <a:r>
              <a:rPr lang="en-US" dirty="0"/>
              <a:t>-&gt;</a:t>
            </a:r>
            <a:r>
              <a:rPr lang="ru-RU" dirty="0"/>
              <a:t> </a:t>
            </a:r>
            <a:r>
              <a:rPr lang="en-US" dirty="0"/>
              <a:t>Arduino</a:t>
            </a:r>
          </a:p>
          <a:p>
            <a:pPr>
              <a:buFontTx/>
              <a:buChar char="-"/>
            </a:pPr>
            <a:r>
              <a:rPr lang="en-US" dirty="0">
                <a:effectLst/>
              </a:rPr>
              <a:t>PLAY:</a:t>
            </a:r>
            <a:r>
              <a:rPr lang="en-US" dirty="0"/>
              <a:t>&lt;</a:t>
            </a:r>
            <a:r>
              <a:rPr lang="ru-RU" dirty="0"/>
              <a:t>Длина</a:t>
            </a:r>
            <a:r>
              <a:rPr lang="en-US" dirty="0"/>
              <a:t>&gt;</a:t>
            </a:r>
            <a:r>
              <a:rPr lang="en-US" dirty="0">
                <a:effectLst/>
              </a:rPr>
              <a:t>:</a:t>
            </a:r>
            <a:r>
              <a:rPr lang="en-US" dirty="0"/>
              <a:t>&lt;</a:t>
            </a:r>
            <a:r>
              <a:rPr lang="ru-RU" dirty="0"/>
              <a:t>Время между ударами</a:t>
            </a:r>
            <a:r>
              <a:rPr lang="en-US" dirty="0"/>
              <a:t>&gt;</a:t>
            </a:r>
            <a:r>
              <a:rPr lang="en-US" dirty="0">
                <a:effectLst/>
              </a:rPr>
              <a:t>:</a:t>
            </a:r>
            <a:r>
              <a:rPr lang="en-US" dirty="0"/>
              <a:t>&lt;</a:t>
            </a:r>
            <a:r>
              <a:rPr lang="ru-RU" dirty="0"/>
              <a:t>Последовательность</a:t>
            </a:r>
            <a:r>
              <a:rPr lang="en-US" dirty="0"/>
              <a:t>&gt;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Arduino</a:t>
            </a:r>
            <a:r>
              <a:rPr lang="ru-RU" dirty="0"/>
              <a:t> </a:t>
            </a:r>
            <a:r>
              <a:rPr lang="en-US" dirty="0"/>
              <a:t>-&gt;</a:t>
            </a:r>
            <a:r>
              <a:rPr lang="ru-RU" dirty="0"/>
              <a:t> Компьютер</a:t>
            </a:r>
          </a:p>
          <a:p>
            <a:pPr>
              <a:buFontTx/>
              <a:buChar char="-"/>
            </a:pPr>
            <a:r>
              <a:rPr lang="en-US" dirty="0"/>
              <a:t>bit,&lt;</a:t>
            </a:r>
            <a:r>
              <a:rPr lang="ru-RU" dirty="0"/>
              <a:t>Номер удара</a:t>
            </a:r>
            <a:r>
              <a:rPr lang="en-US" dirty="0"/>
              <a:t>&gt;,&lt;</a:t>
            </a:r>
            <a:r>
              <a:rPr lang="ru-RU" dirty="0"/>
              <a:t>В какие бьём</a:t>
            </a:r>
            <a:r>
              <a:rPr lang="en-US" dirty="0"/>
              <a:t>&gt;</a:t>
            </a:r>
            <a:endParaRPr lang="ru-RU" dirty="0"/>
          </a:p>
          <a:p>
            <a:pPr>
              <a:buFontTx/>
              <a:buChar char="-"/>
            </a:pPr>
            <a:r>
              <a:rPr lang="en-US" dirty="0"/>
              <a:t>Status </a:t>
            </a:r>
            <a:r>
              <a:rPr lang="ru-RU" dirty="0"/>
              <a:t>1</a:t>
            </a:r>
          </a:p>
          <a:p>
            <a:pPr>
              <a:buFontTx/>
              <a:buChar char="-"/>
            </a:pPr>
            <a:r>
              <a:rPr lang="en-US" dirty="0"/>
              <a:t>Status</a:t>
            </a:r>
            <a:r>
              <a:rPr lang="ru-RU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1499714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2928CE-D2A9-164E-3357-60543A323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70" y="764374"/>
            <a:ext cx="8610600" cy="1293028"/>
          </a:xfrm>
        </p:spPr>
        <p:txBody>
          <a:bodyPr/>
          <a:lstStyle/>
          <a:p>
            <a:r>
              <a:rPr lang="ru-RU" dirty="0"/>
              <a:t>Декодер на ПК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1695DE8-5A04-63AB-D69A-215E47F7A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0700" y="2057402"/>
            <a:ext cx="8610599" cy="3747400"/>
          </a:xfrm>
        </p:spPr>
      </p:pic>
    </p:spTree>
    <p:extLst>
      <p:ext uri="{BB962C8B-B14F-4D97-AF65-F5344CB8AC3E}">
        <p14:creationId xmlns:p14="http://schemas.microsoft.com/office/powerpoint/2010/main" val="1281487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E4BAA-9F57-78C6-2536-E0C735F4B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541809D3-DCD4-1E0F-CF82-DFA5650BEA50}"/>
              </a:ext>
            </a:extLst>
          </p:cNvPr>
          <p:cNvSpPr txBox="1">
            <a:spLocks/>
          </p:cNvSpPr>
          <p:nvPr/>
        </p:nvSpPr>
        <p:spPr>
          <a:xfrm>
            <a:off x="582850" y="488731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Декодер на </a:t>
            </a:r>
            <a:r>
              <a:rPr lang="en-US" dirty="0"/>
              <a:t>Arduino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6DCB89F-A498-EC99-D60C-D308ED8E2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549" y="1636268"/>
            <a:ext cx="6194901" cy="473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25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739C4E-7F1F-9DDF-4329-EA410EAAD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Преимущества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7A2B58-017A-5279-3A55-60FA0A9354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Роботизированная система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85A139-AF25-7D1A-1DF2-BD41433A9B61}"/>
              </a:ext>
            </a:extLst>
          </p:cNvPr>
          <p:cNvSpPr txBox="1"/>
          <p:nvPr/>
        </p:nvSpPr>
        <p:spPr>
          <a:xfrm>
            <a:off x="914409" y="3007714"/>
            <a:ext cx="5181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4"/>
                </a:solidFill>
              </a:rPr>
              <a:t>+</a:t>
            </a:r>
            <a:r>
              <a:rPr lang="ru-RU" dirty="0"/>
              <a:t> </a:t>
            </a:r>
            <a:r>
              <a:rPr lang="ru-RU" dirty="0">
                <a:solidFill>
                  <a:schemeClr val="accent4"/>
                </a:solidFill>
              </a:rPr>
              <a:t>Не требует специальных навыков для использования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6C6915-AC81-447A-59B2-453095546F99}"/>
              </a:ext>
            </a:extLst>
          </p:cNvPr>
          <p:cNvSpPr txBox="1"/>
          <p:nvPr/>
        </p:nvSpPr>
        <p:spPr>
          <a:xfrm>
            <a:off x="914409" y="3650325"/>
            <a:ext cx="518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4"/>
                </a:solidFill>
              </a:rPr>
              <a:t>+ Высокая точность и стабильность звона.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B7C889-5EDC-CBE7-22AB-DBE4F4591832}"/>
              </a:ext>
            </a:extLst>
          </p:cNvPr>
          <p:cNvSpPr txBox="1"/>
          <p:nvPr/>
        </p:nvSpPr>
        <p:spPr>
          <a:xfrm>
            <a:off x="914408" y="4019657"/>
            <a:ext cx="518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4"/>
                </a:solidFill>
              </a:rPr>
              <a:t>+</a:t>
            </a:r>
            <a:r>
              <a:rPr lang="ru-RU" dirty="0"/>
              <a:t> </a:t>
            </a:r>
            <a:r>
              <a:rPr lang="ru-RU" dirty="0">
                <a:solidFill>
                  <a:schemeClr val="accent4"/>
                </a:solidFill>
              </a:rPr>
              <a:t>Минимальный износ, долговечность.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348888-C787-2818-EB45-6E0067053B60}"/>
              </a:ext>
            </a:extLst>
          </p:cNvPr>
          <p:cNvSpPr txBox="1"/>
          <p:nvPr/>
        </p:nvSpPr>
        <p:spPr>
          <a:xfrm>
            <a:off x="914408" y="4319920"/>
            <a:ext cx="5181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4"/>
                </a:solidFill>
              </a:rPr>
              <a:t>+</a:t>
            </a:r>
            <a:r>
              <a:rPr lang="ru-RU" dirty="0"/>
              <a:t> </a:t>
            </a:r>
            <a:r>
              <a:rPr lang="ru-RU" dirty="0">
                <a:solidFill>
                  <a:schemeClr val="accent4"/>
                </a:solidFill>
              </a:rPr>
              <a:t>Одноразовые затраты на установку.</a:t>
            </a:r>
          </a:p>
          <a:p>
            <a:r>
              <a:rPr lang="ru-RU" dirty="0">
                <a:solidFill>
                  <a:schemeClr val="accent1"/>
                </a:solidFill>
              </a:rPr>
              <a:t>- Высокие начальные затраты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8764D3-3E17-6505-8B25-FA1232994FBD}"/>
              </a:ext>
            </a:extLst>
          </p:cNvPr>
          <p:cNvSpPr txBox="1"/>
          <p:nvPr/>
        </p:nvSpPr>
        <p:spPr>
          <a:xfrm>
            <a:off x="914408" y="4966251"/>
            <a:ext cx="5181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1"/>
                </a:solidFill>
              </a:rPr>
              <a:t>- Ограниченная гибкость, зависимость от программы.</a:t>
            </a:r>
          </a:p>
          <a:p>
            <a:endParaRPr lang="ru-RU" dirty="0">
              <a:solidFill>
                <a:schemeClr val="accent4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8FAEDF-5729-9A27-F45C-E0DFE6116CCF}"/>
              </a:ext>
            </a:extLst>
          </p:cNvPr>
          <p:cNvSpPr txBox="1"/>
          <p:nvPr/>
        </p:nvSpPr>
        <p:spPr>
          <a:xfrm>
            <a:off x="6642545" y="3007714"/>
            <a:ext cx="51815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1"/>
                </a:solidFill>
              </a:rPr>
              <a:t>- Необходимость регулярного технического обслуживания дополнительного оборудования.</a:t>
            </a:r>
          </a:p>
          <a:p>
            <a:endParaRPr lang="ru-RU" dirty="0">
              <a:solidFill>
                <a:schemeClr val="accent4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411D8C-AED8-4B74-7F0B-BE37E1332FDA}"/>
              </a:ext>
            </a:extLst>
          </p:cNvPr>
          <p:cNvSpPr txBox="1"/>
          <p:nvPr/>
        </p:nvSpPr>
        <p:spPr>
          <a:xfrm>
            <a:off x="6642544" y="4019657"/>
            <a:ext cx="5181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4"/>
                </a:solidFill>
              </a:rPr>
              <a:t>+ Возможность автоматизации и удаленного управления.</a:t>
            </a:r>
            <a:endParaRPr lang="ru-RU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54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2" grpId="0"/>
      <p:bldP spid="9" grpId="0"/>
      <p:bldP spid="13" grpId="0"/>
      <p:bldP spid="15" grpId="0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CAE2C4-A4DD-3993-1315-C6E6B9989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Перспективы применения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0F68F5-0FBD-A007-2AFB-E6C910ECAADC}"/>
              </a:ext>
            </a:extLst>
          </p:cNvPr>
          <p:cNvSpPr txBox="1"/>
          <p:nvPr/>
        </p:nvSpPr>
        <p:spPr>
          <a:xfrm>
            <a:off x="924911" y="2165131"/>
            <a:ext cx="1058129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2400" b="1" dirty="0"/>
              <a:t>Церкви и храмы</a:t>
            </a:r>
            <a:r>
              <a:rPr lang="ru-RU" sz="2400" dirty="0"/>
              <a:t>: Для автоматизации звона колоколов.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/>
              <a:t>Музыкальные учреждения</a:t>
            </a:r>
            <a:r>
              <a:rPr lang="ru-RU" sz="2400" dirty="0"/>
              <a:t>: Для проигрывания мелодий на колоколах.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/>
              <a:t>Образовательные учреждения</a:t>
            </a:r>
            <a:r>
              <a:rPr lang="ru-RU" sz="2400" dirty="0"/>
              <a:t>: Для демонстрации работы автоматизированных систем и обучения студентов.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/>
              <a:t>Сигнализация</a:t>
            </a:r>
            <a:r>
              <a:rPr lang="ru-RU" sz="2400" dirty="0"/>
              <a:t>: Для использования в системах сигнализации, где требуется звуковой сигнал.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>
                <a:effectLst/>
                <a:ea typeface="Aptos" panose="020B0004020202020204" pitchFamily="34" charset="0"/>
              </a:rPr>
              <a:t>Интерактивные выставочные проекты</a:t>
            </a:r>
            <a:r>
              <a:rPr lang="en-US" sz="2400" b="1" dirty="0">
                <a:effectLst/>
                <a:ea typeface="Aptos" panose="020B0004020202020204" pitchFamily="34" charset="0"/>
              </a:rPr>
              <a:t>: </a:t>
            </a:r>
            <a:r>
              <a:rPr lang="ru-RU" sz="2400" dirty="0">
                <a:effectLst/>
                <a:ea typeface="Aptos" panose="020B0004020202020204" pitchFamily="34" charset="0"/>
              </a:rPr>
              <a:t>В музеях или на выставках </a:t>
            </a:r>
            <a:r>
              <a:rPr lang="ru-RU" sz="24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запускать колокола</a:t>
            </a:r>
            <a:r>
              <a:rPr lang="ru-RU" sz="2400" dirty="0">
                <a:ea typeface="Aptos" panose="020B0004020202020204" pitchFamily="34" charset="0"/>
                <a:cs typeface="Times New Roman" panose="02020603050405020304" pitchFamily="18" charset="0"/>
              </a:rPr>
              <a:t> для</a:t>
            </a:r>
            <a:r>
              <a:rPr lang="ru-RU" sz="24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выполнения простых заданий.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>
                <a:cs typeface="Times New Roman" panose="02020603050405020304" pitchFamily="18" charset="0"/>
              </a:rPr>
              <a:t>Атмосфера</a:t>
            </a:r>
            <a:r>
              <a:rPr lang="en-US" sz="2400" b="1" dirty="0">
                <a:cs typeface="Times New Roman" panose="02020603050405020304" pitchFamily="18" charset="0"/>
              </a:rPr>
              <a:t>: </a:t>
            </a:r>
            <a:r>
              <a:rPr lang="ru-RU" sz="2400" dirty="0">
                <a:cs typeface="Times New Roman" panose="02020603050405020304" pitchFamily="18" charset="0"/>
              </a:rPr>
              <a:t>С</a:t>
            </a:r>
            <a:r>
              <a:rPr lang="ru-RU" sz="2400" dirty="0">
                <a:effectLst/>
                <a:ea typeface="Aptos" panose="020B0004020202020204" pitchFamily="34" charset="0"/>
              </a:rPr>
              <a:t>оздание атмосферы сада, храма. </a:t>
            </a:r>
            <a:endParaRPr lang="ru-RU" sz="24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935322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9CA7B-1F9D-9F67-4DFD-6ACBAF154B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B049C1-ABE0-233E-F569-8C21A145F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5649" y="114300"/>
            <a:ext cx="12076386" cy="1295400"/>
          </a:xfrm>
        </p:spPr>
        <p:txBody>
          <a:bodyPr/>
          <a:lstStyle/>
          <a:p>
            <a:r>
              <a:rPr lang="ru-RU" b="1" dirty="0"/>
              <a:t>Перспектива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C9EAE1-A4F1-ADA9-4241-F0954EA3B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36" y="1409700"/>
            <a:ext cx="3584029" cy="47787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F2922-9FA0-86A5-0C05-4F361D4073E3}"/>
              </a:ext>
            </a:extLst>
          </p:cNvPr>
          <p:cNvSpPr txBox="1"/>
          <p:nvPr/>
        </p:nvSpPr>
        <p:spPr>
          <a:xfrm>
            <a:off x="977407" y="6188406"/>
            <a:ext cx="404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Село </a:t>
            </a:r>
            <a:r>
              <a:rPr lang="ru-RU" dirty="0" err="1"/>
              <a:t>Иванково</a:t>
            </a:r>
            <a:r>
              <a:rPr lang="ru-RU" dirty="0"/>
              <a:t>, Тамбовская обл.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3E952BA-3C24-1311-8430-7498D9539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352" y="1409700"/>
            <a:ext cx="2732135" cy="4778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DE03543-61D4-30CB-303D-BDD24D838B32}"/>
              </a:ext>
            </a:extLst>
          </p:cNvPr>
          <p:cNvSpPr txBox="1"/>
          <p:nvPr/>
        </p:nvSpPr>
        <p:spPr>
          <a:xfrm>
            <a:off x="6722145" y="6188406"/>
            <a:ext cx="2470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Мой брат – звонарь</a:t>
            </a:r>
          </a:p>
        </p:txBody>
      </p:sp>
    </p:spTree>
    <p:extLst>
      <p:ext uri="{BB962C8B-B14F-4D97-AF65-F5344CB8AC3E}">
        <p14:creationId xmlns:p14="http://schemas.microsoft.com/office/powerpoint/2010/main" val="2151925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A665AD-8FEF-6CB5-E105-404E3628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16" y="363793"/>
            <a:ext cx="6639231" cy="723778"/>
          </a:xfrm>
        </p:spPr>
        <p:txBody>
          <a:bodyPr/>
          <a:lstStyle/>
          <a:p>
            <a:r>
              <a:rPr lang="ru-RU" dirty="0"/>
              <a:t>Демонстрация работы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406F8B2-A9A6-E35E-A9CC-F895ECE54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2116" y="1087571"/>
            <a:ext cx="8259098" cy="955675"/>
          </a:xfrm>
        </p:spPr>
        <p:txBody>
          <a:bodyPr/>
          <a:lstStyle/>
          <a:p>
            <a:pPr algn="l"/>
            <a:r>
              <a:rPr lang="en-US" dirty="0">
                <a:hlinkClick r:id="rId2" action="ppaction://hlinkfile"/>
              </a:rPr>
              <a:t>C:\Users\1\Desktop\project\main.exe</a:t>
            </a:r>
            <a:endParaRPr lang="en-US" dirty="0"/>
          </a:p>
          <a:p>
            <a:pPr algn="l"/>
            <a:r>
              <a:rPr lang="en-US" dirty="0"/>
              <a:t>https://github.com/CALLIA121/kolokolna</a:t>
            </a:r>
            <a:endParaRPr lang="ru-RU" dirty="0"/>
          </a:p>
        </p:txBody>
      </p:sp>
      <p:pic>
        <p:nvPicPr>
          <p:cNvPr id="5" name="Рисунок 4" descr="Изображение выглядит как шаблон, снимок экрана, Красочность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FAC34BFD-AD02-45F1-43EF-C7DE7EBFE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019" y="363793"/>
            <a:ext cx="3755923" cy="37559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D7515F-0A49-4A41-BA91-9D23FDBB0C94}"/>
              </a:ext>
            </a:extLst>
          </p:cNvPr>
          <p:cNvSpPr txBox="1"/>
          <p:nvPr/>
        </p:nvSpPr>
        <p:spPr>
          <a:xfrm>
            <a:off x="7558318" y="4119716"/>
            <a:ext cx="3525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</a:t>
            </a:r>
            <a:r>
              <a:rPr lang="ru-RU" dirty="0"/>
              <a:t>репозиторий с проектом</a:t>
            </a:r>
          </a:p>
        </p:txBody>
      </p:sp>
    </p:spTree>
    <p:extLst>
      <p:ext uri="{BB962C8B-B14F-4D97-AF65-F5344CB8AC3E}">
        <p14:creationId xmlns:p14="http://schemas.microsoft.com/office/powerpoint/2010/main" val="21552614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B31433-99CA-AEC5-BE28-BDEB173EBC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441263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DBF565-7ABA-E9CA-AD9B-6DF93B3CF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 b="1" dirty="0"/>
              <a:t>И</a:t>
            </a:r>
            <a:r>
              <a:rPr lang="ru-RU" sz="4400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спользуемые источники</a:t>
            </a:r>
            <a:br>
              <a:rPr lang="ru-RU" sz="1800" b="1" kern="0" dirty="0">
                <a:solidFill>
                  <a:srgbClr val="365F91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8A814F-60FD-865F-2A87-DBE0DC9D9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216072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Python </a:t>
            </a:r>
            <a:r>
              <a:rPr lang="ru-RU" dirty="0">
                <a:hlinkClick r:id="rId2"/>
              </a:rPr>
              <a:t>лого</a:t>
            </a:r>
            <a:endParaRPr lang="en-US" dirty="0"/>
          </a:p>
          <a:p>
            <a:r>
              <a:rPr lang="en-US" dirty="0">
                <a:hlinkClick r:id="rId3"/>
              </a:rPr>
              <a:t>PyQT6 </a:t>
            </a:r>
            <a:r>
              <a:rPr lang="ru-RU" dirty="0">
                <a:hlinkClick r:id="rId3"/>
              </a:rPr>
              <a:t>лого</a:t>
            </a:r>
            <a:endParaRPr lang="en-US" dirty="0"/>
          </a:p>
          <a:p>
            <a:r>
              <a:rPr lang="en-US" dirty="0">
                <a:hlinkClick r:id="rId4"/>
              </a:rPr>
              <a:t>Arduino </a:t>
            </a:r>
            <a:r>
              <a:rPr lang="ru-RU" dirty="0">
                <a:hlinkClick r:id="rId4"/>
              </a:rPr>
              <a:t>лого</a:t>
            </a:r>
            <a:endParaRPr lang="ru-RU" dirty="0"/>
          </a:p>
          <a:p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Курс по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Arduino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платформе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Stepik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://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stepik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org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course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/70635/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promo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Курс «Промышленное программирование на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Python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 на платформе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Yandex LMS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://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lms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.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yandex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.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ru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</a:p>
          <a:p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Курс «Азбука алгоритмов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++» на платформе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Yandex LMS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://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lms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.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yandex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.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ru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</a:p>
          <a:p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Видео с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RuTube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канала «Заметки 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Ардуинщика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».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7162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E0CA37-91E0-2835-1895-892A3775F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39531D-AB4E-D013-EAD4-840D673DB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 проекта – создание и программирование роботизированного стенда, способного «бить» в колокола. С возможностью создавать и проигрывать мелодии.</a:t>
            </a:r>
          </a:p>
          <a:p>
            <a:r>
              <a:rPr lang="ru-RU" dirty="0"/>
              <a:t>Задачи:</a:t>
            </a:r>
          </a:p>
          <a:p>
            <a:pPr lvl="1">
              <a:buFontTx/>
              <a:buChar char="-"/>
            </a:pPr>
            <a:r>
              <a:rPr lang="ru-RU" dirty="0"/>
              <a:t>Собрать стенд</a:t>
            </a:r>
          </a:p>
          <a:p>
            <a:pPr lvl="1">
              <a:buFontTx/>
              <a:buChar char="-"/>
            </a:pPr>
            <a:r>
              <a:rPr lang="ru-RU" dirty="0"/>
              <a:t>Установить колокола и механизмы удара</a:t>
            </a:r>
          </a:p>
          <a:p>
            <a:pPr marL="457200" lvl="1" indent="0">
              <a:buNone/>
            </a:pPr>
            <a:r>
              <a:rPr lang="ru-RU" dirty="0"/>
              <a:t>-  Написать программу для исполняющей части</a:t>
            </a:r>
          </a:p>
          <a:p>
            <a:pPr lvl="1">
              <a:buFontTx/>
              <a:buChar char="-"/>
            </a:pPr>
            <a:r>
              <a:rPr lang="ru-RU" dirty="0"/>
              <a:t>Написать приложение для контроля стенда с компьютера</a:t>
            </a:r>
          </a:p>
          <a:p>
            <a:pPr lvl="1">
              <a:buFontTx/>
              <a:buChar char="-"/>
            </a:pPr>
            <a:r>
              <a:rPr lang="ru-RU" dirty="0"/>
              <a:t>Протестировать работу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8070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5CF143-ECD7-57E3-A3B8-1FF0BE8E6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Конструирование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1150961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BC78DF-0885-4A9A-DC9B-20EA04732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228" y="760181"/>
            <a:ext cx="11884573" cy="1293028"/>
          </a:xfrm>
        </p:spPr>
        <p:txBody>
          <a:bodyPr/>
          <a:lstStyle/>
          <a:p>
            <a:r>
              <a:rPr lang="ru-RU" dirty="0"/>
              <a:t>Создание стенда </a:t>
            </a:r>
            <a:br>
              <a:rPr lang="ru-RU" dirty="0"/>
            </a:br>
            <a:r>
              <a:rPr lang="ru-RU" dirty="0"/>
              <a:t>монтаж колоколов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83825C4-4853-E7F3-874E-3952A6AD6C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208" y="2057401"/>
            <a:ext cx="5365750" cy="4024313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8FA4749-CD96-301E-C86A-36AC970EF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044" y="2053209"/>
            <a:ext cx="5365750" cy="402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62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0965B8-B1F3-D01A-8E94-F545E3BE9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Механизация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FF8AC2D-A8FB-C143-E0B9-9563049A8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847" y="2057400"/>
            <a:ext cx="2711053" cy="479647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A0CF8DA-AE97-03AF-C408-DF433B8AE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16" y="2057400"/>
            <a:ext cx="2711053" cy="48005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68434B-40D9-5A21-200A-5FCFA3EB3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2878" y="2053277"/>
            <a:ext cx="3600451" cy="480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3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олокола">
            <a:hlinkClick r:id="" action="ppaction://media"/>
            <a:extLst>
              <a:ext uri="{FF2B5EF4-FFF2-40B4-BE49-F238E27FC236}">
                <a16:creationId xmlns:a16="http://schemas.microsoft.com/office/drawing/2014/main" id="{5DC530DA-3412-45E8-7C24-FA5E38495A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1945" y="925495"/>
            <a:ext cx="3337034" cy="593250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7EB15E-6C0D-C19D-61AE-EAC2AAA46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7132" y="602238"/>
            <a:ext cx="8610600" cy="646514"/>
          </a:xfrm>
        </p:spPr>
        <p:txBody>
          <a:bodyPr/>
          <a:lstStyle/>
          <a:p>
            <a:r>
              <a:rPr lang="ru-RU" dirty="0"/>
              <a:t>Тестирование механики</a:t>
            </a:r>
          </a:p>
        </p:txBody>
      </p:sp>
    </p:spTree>
    <p:extLst>
      <p:ext uri="{BB962C8B-B14F-4D97-AF65-F5344CB8AC3E}">
        <p14:creationId xmlns:p14="http://schemas.microsoft.com/office/powerpoint/2010/main" val="214521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BC2393-52A8-1A74-F2BE-5C21A4FE7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697" y="1008992"/>
            <a:ext cx="11761075" cy="2420007"/>
          </a:xfrm>
        </p:spPr>
        <p:txBody>
          <a:bodyPr>
            <a:noAutofit/>
          </a:bodyPr>
          <a:lstStyle/>
          <a:p>
            <a:r>
              <a:rPr lang="ru-RU" sz="7200" dirty="0"/>
              <a:t>Программирование</a:t>
            </a:r>
            <a:endParaRPr lang="ru-RU" sz="6600" dirty="0"/>
          </a:p>
        </p:txBody>
      </p:sp>
    </p:spTree>
    <p:extLst>
      <p:ext uri="{BB962C8B-B14F-4D97-AF65-F5344CB8AC3E}">
        <p14:creationId xmlns:p14="http://schemas.microsoft.com/office/powerpoint/2010/main" val="3691522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DFC94E-B558-5D70-1B81-45372BAFA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Приложение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ABEBAEA-D053-A9ED-8B7F-CDCBB992A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994" y="1719826"/>
            <a:ext cx="6560861" cy="470086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760D832-C44D-8A66-D30D-15151369E0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19994" y="1719826"/>
            <a:ext cx="6460199" cy="464618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FC14BEB-5A02-70EC-C70C-85D140BE4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9994" y="1719826"/>
            <a:ext cx="6400800" cy="455741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F5BD654-88D1-8EDC-608B-54CFA4D8C0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9994" y="1719826"/>
            <a:ext cx="5949423" cy="453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328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B8F21A-3C8E-C31A-AE07-9443F12CC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Языки программирования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2D9B5E-388C-8B91-FA83-F418CDDE2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59" y="1770079"/>
            <a:ext cx="5079991" cy="823912"/>
          </a:xfrm>
        </p:spPr>
        <p:txBody>
          <a:bodyPr/>
          <a:lstStyle/>
          <a:p>
            <a:r>
              <a:rPr lang="ru-RU" dirty="0"/>
              <a:t>Механизированный стенд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7558634-BE7A-644E-757C-B31C56208F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0" y="1770079"/>
            <a:ext cx="5105400" cy="823912"/>
          </a:xfrm>
        </p:spPr>
        <p:txBody>
          <a:bodyPr/>
          <a:lstStyle/>
          <a:p>
            <a:r>
              <a:rPr lang="ru-RU" dirty="0"/>
              <a:t>Приложение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1BC2374-D8DA-CD6D-5977-54107B9AF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93" b="89691" l="1087" r="96014">
                        <a14:foregroundMark x1="46377" y1="30928" x2="46377" y2="30928"/>
                        <a14:foregroundMark x1="51812" y1="23196" x2="59783" y2="16495"/>
                        <a14:foregroundMark x1="66304" y1="10825" x2="77536" y2="9278"/>
                        <a14:foregroundMark x1="79348" y1="7216" x2="60145" y2="9794"/>
                        <a14:foregroundMark x1="60145" y1="9794" x2="58333" y2="11340"/>
                        <a14:foregroundMark x1="67754" y1="6701" x2="81884" y2="7732"/>
                        <a14:foregroundMark x1="71014" y1="3608" x2="83696" y2="6701"/>
                        <a14:foregroundMark x1="35507" y1="54124" x2="51449" y2="37113"/>
                        <a14:foregroundMark x1="51449" y1="37113" x2="53986" y2="29381"/>
                        <a14:foregroundMark x1="49638" y1="39175" x2="59783" y2="51546"/>
                        <a14:foregroundMark x1="47464" y1="31443" x2="39493" y2="13918"/>
                        <a14:foregroundMark x1="83333" y1="7732" x2="90217" y2="18041"/>
                        <a14:foregroundMark x1="93116" y1="24227" x2="95652" y2="37113"/>
                        <a14:foregroundMark x1="93841" y1="42784" x2="90942" y2="49485"/>
                        <a14:foregroundMark x1="88043" y1="54639" x2="84058" y2="58247"/>
                        <a14:foregroundMark x1="78623" y1="60309" x2="76812" y2="61856"/>
                        <a14:foregroundMark x1="72826" y1="62371" x2="71014" y2="62371"/>
                        <a14:foregroundMark x1="64493" y1="61340" x2="61232" y2="59794"/>
                        <a14:foregroundMark x1="38768" y1="16495" x2="37319" y2="15464"/>
                        <a14:foregroundMark x1="34783" y1="13402" x2="33696" y2="11856"/>
                        <a14:foregroundMark x1="30797" y1="9794" x2="30435" y2="9278"/>
                        <a14:foregroundMark x1="23913" y1="5670" x2="23913" y2="5670"/>
                        <a14:foregroundMark x1="21377" y1="5670" x2="19565" y2="6186"/>
                        <a14:foregroundMark x1="17754" y1="7216" x2="15580" y2="9278"/>
                        <a14:foregroundMark x1="12681" y1="10825" x2="11594" y2="12371"/>
                        <a14:foregroundMark x1="11232" y1="13402" x2="10507" y2="13918"/>
                        <a14:foregroundMark x1="8333" y1="19072" x2="7246" y2="20619"/>
                        <a14:foregroundMark x1="5797" y1="23711" x2="5072" y2="25773"/>
                        <a14:foregroundMark x1="3986" y1="28351" x2="2899" y2="31443"/>
                        <a14:foregroundMark x1="1449" y1="36598" x2="1449" y2="39175"/>
                        <a14:foregroundMark x1="3261" y1="41237" x2="4348" y2="43299"/>
                        <a14:foregroundMark x1="7246" y1="46392" x2="8696" y2="47938"/>
                        <a14:foregroundMark x1="25000" y1="32990" x2="25000" y2="32990"/>
                        <a14:foregroundMark x1="73551" y1="32990" x2="73551" y2="32990"/>
                        <a14:foregroundMark x1="21377" y1="3093" x2="21377" y2="3093"/>
                        <a14:foregroundMark x1="11232" y1="88144" x2="11232" y2="88144"/>
                        <a14:foregroundMark x1="22464" y1="84021" x2="22464" y2="84021"/>
                        <a14:foregroundMark x1="32246" y1="80928" x2="32246" y2="80928"/>
                        <a14:foregroundMark x1="46377" y1="81959" x2="46377" y2="81959"/>
                        <a14:foregroundMark x1="64130" y1="81443" x2="64130" y2="81443"/>
                        <a14:foregroundMark x1="76449" y1="80928" x2="76449" y2="80928"/>
                        <a14:foregroundMark x1="96014" y1="79897" x2="96014" y2="798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4629" y="2692029"/>
            <a:ext cx="3138695" cy="220618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BEFCFC4-77DD-7B7E-7874-67F956DC1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7129" y="2692029"/>
            <a:ext cx="5902075" cy="1922304"/>
          </a:xfrm>
          <a:prstGeom prst="rect">
            <a:avLst/>
          </a:prstGeom>
        </p:spPr>
      </p:pic>
      <p:pic>
        <p:nvPicPr>
          <p:cNvPr id="1034" name="Picture 10" descr="PyQt6 — Create Python GUIs with Python &amp; Qt6 (2)">
            <a:extLst>
              <a:ext uri="{FF2B5EF4-FFF2-40B4-BE49-F238E27FC236}">
                <a16:creationId xmlns:a16="http://schemas.microsoft.com/office/drawing/2014/main" id="{666DD6AB-0DE6-864E-E4D3-6E33A962C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220" b="92199" l="2241" r="97759">
                        <a14:foregroundMark x1="19608" y1="39007" x2="19608" y2="39007"/>
                        <a14:foregroundMark x1="6443" y1="53191" x2="6443" y2="53191"/>
                        <a14:foregroundMark x1="3081" y1="48227" x2="2521" y2="50355"/>
                        <a14:foregroundMark x1="21289" y1="92199" x2="21289" y2="92199"/>
                        <a14:foregroundMark x1="6162" y1="69504" x2="7283" y2="73050"/>
                        <a14:foregroundMark x1="78711" y1="53901" x2="78711" y2="53901"/>
                        <a14:foregroundMark x1="83473" y1="52482" x2="83473" y2="52482"/>
                        <a14:foregroundMark x1="57983" y1="53191" x2="57983" y2="53191"/>
                        <a14:foregroundMark x1="50700" y1="51773" x2="50700" y2="51773"/>
                        <a14:foregroundMark x1="89916" y1="49645" x2="89916" y2="49645"/>
                        <a14:foregroundMark x1="89636" y1="48936" x2="91317" y2="63830"/>
                        <a14:foregroundMark x1="90884" y1="39716" x2="91041" y2="38463"/>
                        <a14:foregroundMark x1="90240" y1="44838" x2="90884" y2="39716"/>
                        <a14:foregroundMark x1="89636" y1="49645" x2="89838" y2="48042"/>
                        <a14:backgroundMark x1="93557" y1="36879" x2="92157" y2="39007"/>
                        <a14:backgroundMark x1="91597" y1="39716" x2="91597" y2="39716"/>
                        <a14:backgroundMark x1="91877" y1="39716" x2="91877" y2="39716"/>
                        <a14:backgroundMark x1="92997" y1="38298" x2="91877" y2="40426"/>
                        <a14:backgroundMark x1="92997" y1="59574" x2="91597" y2="574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7953" y="4393783"/>
            <a:ext cx="3400425" cy="134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693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theme/theme1.xml><?xml version="1.0" encoding="utf-8"?>
<a:theme xmlns:a="http://schemas.openxmlformats.org/drawingml/2006/main" name="След самолета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{BFB30B1E-2936-449B-8028-C48D4B78CC44}tf04033937</Template>
  <TotalTime>580</TotalTime>
  <Words>412</Words>
  <Application>Microsoft Office PowerPoint</Application>
  <PresentationFormat>Широкоэкранный</PresentationFormat>
  <Paragraphs>67</Paragraphs>
  <Slides>18</Slides>
  <Notes>4</Notes>
  <HiddenSlides>1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7" baseType="lpstr">
      <vt:lpstr>Aptos</vt:lpstr>
      <vt:lpstr>Arial</vt:lpstr>
      <vt:lpstr>Calibri</vt:lpstr>
      <vt:lpstr>Cambria</vt:lpstr>
      <vt:lpstr>Century Gothic</vt:lpstr>
      <vt:lpstr>Microsoft Yi Baiti</vt:lpstr>
      <vt:lpstr>Montserrat</vt:lpstr>
      <vt:lpstr>Times New Roman</vt:lpstr>
      <vt:lpstr>След самолета</vt:lpstr>
      <vt:lpstr>Автоматическая колокольня</vt:lpstr>
      <vt:lpstr>Цель и задачи</vt:lpstr>
      <vt:lpstr>Конструирование</vt:lpstr>
      <vt:lpstr>Создание стенда  монтаж колоколов </vt:lpstr>
      <vt:lpstr>Механизация</vt:lpstr>
      <vt:lpstr>Тестирование механики</vt:lpstr>
      <vt:lpstr>Программирование</vt:lpstr>
      <vt:lpstr>Приложение</vt:lpstr>
      <vt:lpstr>Языки программирования</vt:lpstr>
      <vt:lpstr>Протокол общения</vt:lpstr>
      <vt:lpstr>Декодер на ПК</vt:lpstr>
      <vt:lpstr>Презентация PowerPoint</vt:lpstr>
      <vt:lpstr>Преимущества</vt:lpstr>
      <vt:lpstr>Перспективы применения</vt:lpstr>
      <vt:lpstr>Перспектива</vt:lpstr>
      <vt:lpstr>Демонстрация работы</vt:lpstr>
      <vt:lpstr>Спасибо за внимание</vt:lpstr>
      <vt:lpstr>Используемые источники 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Александр Андреев</dc:creator>
  <cp:lastModifiedBy>Александр Андреев</cp:lastModifiedBy>
  <cp:revision>10</cp:revision>
  <dcterms:created xsi:type="dcterms:W3CDTF">2024-12-07T19:29:18Z</dcterms:created>
  <dcterms:modified xsi:type="dcterms:W3CDTF">2024-12-11T19:34:15Z</dcterms:modified>
</cp:coreProperties>
</file>

<file path=docProps/thumbnail.jpeg>
</file>